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454" r:id="rId6"/>
    <p:sldId id="455" r:id="rId7"/>
    <p:sldId id="259" r:id="rId8"/>
    <p:sldId id="261" r:id="rId9"/>
    <p:sldId id="260" r:id="rId10"/>
    <p:sldId id="258" r:id="rId11"/>
    <p:sldId id="262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59"/>
  </p:normalViewPr>
  <p:slideViewPr>
    <p:cSldViewPr snapToGrid="0" snapToObjects="1">
      <p:cViewPr varScale="1">
        <p:scale>
          <a:sx n="106" d="100"/>
          <a:sy n="106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EF71-6C91-0E4D-9EF3-E0FF57005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D1182-5E8A-5B4B-9E6D-6C01D5D95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B0C3C-33DD-A342-B3A5-3B217A8F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BEA0-B69F-724A-A449-AE5CA42E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92003-B8E0-BF41-8D57-8B1B9296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DE8C-D289-9C46-B090-CE5A24C4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E6A8A-D3C0-B14D-B521-264FEC2E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566EB-34C1-1A46-B8D4-D43A9AC2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BE9D5-0999-804A-A8F2-965DDB5A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114A4-924F-7C48-A496-4F291543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5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28409-DD15-F449-A786-FE104830C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708C2-3AF5-3D45-B736-A1098A564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4C6A-4690-DF41-85C0-45AB1066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3781-A2B8-6643-892F-6F716F6C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EF6B-1AD0-D74F-BDB4-C86B1003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298D-1DE4-1043-9FC9-51C4F7D0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8FCD-5008-3549-9B25-F826E0798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C180-048F-094B-8AE9-8DBB7965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98F2-8022-0A41-80AC-23D8741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181B-3C16-0A4C-BA5E-E5D8B9E2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4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160B-0535-7C4A-BE7E-C85C861C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E9376-67D9-E342-9A18-71A38C09E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AF2C6-C330-6642-B7B6-0A3994EB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3A87E-314C-6F41-AC74-E9DAED05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6006E-D06A-FF40-928D-E991507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D3AE-7D0C-AA46-8688-DFC398BF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E97F-179C-FF4C-8A36-5F32029D1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72068-8696-284B-8E47-D766233A0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CE266-EDC9-6247-A219-2E10DE20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B1B3C-7646-B74F-9A21-5C4C2A8D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25143-04C2-E541-8A90-BEC41849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DF93-8211-1445-88A6-4BD46778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37DC-2BD8-3941-BE94-3A1D8ED9E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923BB-AD58-2747-8FE5-E8FAC05B6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AB432-9268-594C-B915-86FC7232D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7948-E46B-E24F-AD9E-127E8257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D2E93-CEA4-FC40-A765-1774655E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43460-BEB9-0549-A2DD-CE5CA71A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18527-6668-7643-9B24-4D5A8CF6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5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F2CC-157A-7841-A138-61F7E810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9F14E-C6C6-0640-963D-6AABE112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147E1-8C7F-5E43-8E0E-7FE73623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DA28-3BE8-8846-B47E-3E34F813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FACBB-4335-B54F-882F-D2AC27AB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3D1B1-7733-7342-9403-7C69ABD6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1B52-D0C2-AE44-9928-38D095B1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F233-663A-3E49-843D-6571135C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1A88-E1E1-BE48-82B0-721A888F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92583-C9E5-FD4D-BFB5-6A76DCE4B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85EF3-71DB-E041-971E-1311817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7FB26-A61B-0740-BE72-E86ACBC3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E9EE-6654-9847-A9DA-9D05BCB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1FC2-C28B-614A-B070-AFD2BB25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7A029-E79D-9D40-A43B-3D15E7A1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D2478-C9E5-0841-A01E-826E6194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2C140-1AC6-9F46-A302-B72A6DFB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885D8-89C8-F141-8C3E-9DCF433E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E4125-B7D1-8D4D-B0E0-262252AF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0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D9CD1-B324-AA44-AF73-85B872F8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D1F26-952C-764D-BED1-E2B9570D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15C2-5118-2F43-8640-CC69EC0FE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A6681-B4B2-384F-9528-93ECA4D0F00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9AA3-CEEC-3F47-B7C0-C679F0D5A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88B4D-7B27-B24E-888F-11CAC0FFE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552E3-31D1-B54B-8B59-899605BF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C40905-9BEE-2E4E-BB95-F934CEF29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/>
          <a:stretch/>
        </p:blipFill>
        <p:spPr>
          <a:xfrm>
            <a:off x="106720" y="588085"/>
            <a:ext cx="4045188" cy="250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301C9-B2A5-9C42-8120-98588ECA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214" y="597932"/>
            <a:ext cx="4045188" cy="2509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4F300-CE60-A74D-A60A-3371E304E425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Feedback loops &amp; synchronicity are generic properties of complex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B8362-5E0F-A946-BFE1-0334267F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72" y="588085"/>
            <a:ext cx="3813096" cy="2499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74E45F-B4EB-A3F1-74EC-C1CD62C3F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487" y="3188248"/>
            <a:ext cx="5775347" cy="3609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31D13-3F67-0CAF-4ECF-BB10BDFDED1E}"/>
              </a:ext>
            </a:extLst>
          </p:cNvPr>
          <p:cNvSpPr txBox="1"/>
          <p:nvPr/>
        </p:nvSpPr>
        <p:spPr>
          <a:xfrm>
            <a:off x="10010274" y="4451684"/>
            <a:ext cx="13836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Warren Washington</a:t>
            </a:r>
          </a:p>
        </p:txBody>
      </p:sp>
    </p:spTree>
    <p:extLst>
      <p:ext uri="{BB962C8B-B14F-4D97-AF65-F5344CB8AC3E}">
        <p14:creationId xmlns:p14="http://schemas.microsoft.com/office/powerpoint/2010/main" val="4194325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035DF-685E-F248-AB4B-10E23715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372522"/>
            <a:ext cx="5835528" cy="2485017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E42FF1D2-4B53-BF42-B350-E29E99352456}"/>
              </a:ext>
            </a:extLst>
          </p:cNvPr>
          <p:cNvSpPr/>
          <p:nvPr/>
        </p:nvSpPr>
        <p:spPr>
          <a:xfrm>
            <a:off x="1021977" y="2286430"/>
            <a:ext cx="2216075" cy="2485017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2AA-7862-9049-A1CA-089570411143}"/>
              </a:ext>
            </a:extLst>
          </p:cNvPr>
          <p:cNvSpPr txBox="1"/>
          <p:nvPr/>
        </p:nvSpPr>
        <p:spPr>
          <a:xfrm>
            <a:off x="8218842" y="3562342"/>
            <a:ext cx="331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be doing this again Finals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486AB-99B5-6F4D-3B90-8BF67430FA72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F01B5F0-B2D1-935F-8208-DDDA20C8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92531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07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E42FF1D2-4B53-BF42-B350-E29E99352456}"/>
              </a:ext>
            </a:extLst>
          </p:cNvPr>
          <p:cNvSpPr/>
          <p:nvPr/>
        </p:nvSpPr>
        <p:spPr>
          <a:xfrm>
            <a:off x="1065007" y="2549562"/>
            <a:ext cx="2216075" cy="2485017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2AA-7862-9049-A1CA-089570411143}"/>
              </a:ext>
            </a:extLst>
          </p:cNvPr>
          <p:cNvSpPr txBox="1"/>
          <p:nvPr/>
        </p:nvSpPr>
        <p:spPr>
          <a:xfrm>
            <a:off x="8218842" y="3562342"/>
            <a:ext cx="3313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15-minute Presentations: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Wednesday Nov.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Friday Dec.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Monday Dec.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Wednesday Dec.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29C6C-3579-3449-8F50-3D389AD3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3006607"/>
            <a:ext cx="2521792" cy="1767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B62A9-DAC3-1641-A215-FFF3A593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52" y="3165139"/>
            <a:ext cx="2055724" cy="16094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0A1C48-A703-484E-833D-05118479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44" y="4909783"/>
            <a:ext cx="2583976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01CCB-50A9-FC4F-A12B-477959D1D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93" y="5073327"/>
            <a:ext cx="2358189" cy="160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5CEC-82BF-2DCB-1EF6-D3D1FD4349EB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79F5E01-39FD-89A6-ABFD-57FC66E2B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25473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49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0DFA-746A-1A48-927C-B69F8A97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66218"/>
              </p:ext>
            </p:extLst>
          </p:nvPr>
        </p:nvGraphicFramePr>
        <p:xfrm>
          <a:off x="3595445" y="73443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181287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CB68AA0-8934-0542-BAF7-F27D1E282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99713"/>
              </p:ext>
            </p:extLst>
          </p:nvPr>
        </p:nvGraphicFramePr>
        <p:xfrm>
          <a:off x="3595445" y="331950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414A26-A2C0-F04B-A8F3-933AE7D72CDD}"/>
              </a:ext>
            </a:extLst>
          </p:cNvPr>
          <p:cNvSpPr txBox="1"/>
          <p:nvPr/>
        </p:nvSpPr>
        <p:spPr>
          <a:xfrm>
            <a:off x="468555" y="1613584"/>
            <a:ext cx="229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Looks like an “A”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988CF-8B7B-F14E-98C1-12CBD72295A2}"/>
              </a:ext>
            </a:extLst>
          </p:cNvPr>
          <p:cNvSpPr txBox="1"/>
          <p:nvPr/>
        </p:nvSpPr>
        <p:spPr>
          <a:xfrm>
            <a:off x="468555" y="4201190"/>
            <a:ext cx="229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Looks like an “B”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EEACB-B8C0-0A3E-E988-B3CF7E1D0DA2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55150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0DFA-746A-1A48-927C-B69F8A97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27548"/>
              </p:ext>
            </p:extLst>
          </p:nvPr>
        </p:nvGraphicFramePr>
        <p:xfrm>
          <a:off x="3595445" y="73443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181287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CB68AA0-8934-0542-BAF7-F27D1E282081}"/>
              </a:ext>
            </a:extLst>
          </p:cNvPr>
          <p:cNvGraphicFramePr>
            <a:graphicFrameLocks noGrp="1"/>
          </p:cNvGraphicFramePr>
          <p:nvPr/>
        </p:nvGraphicFramePr>
        <p:xfrm>
          <a:off x="3595445" y="331950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414A26-A2C0-F04B-A8F3-933AE7D72CDD}"/>
              </a:ext>
            </a:extLst>
          </p:cNvPr>
          <p:cNvSpPr txBox="1"/>
          <p:nvPr/>
        </p:nvSpPr>
        <p:spPr>
          <a:xfrm>
            <a:off x="468555" y="1613584"/>
            <a:ext cx="229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Looks like an “C” or “D”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988CF-8B7B-F14E-98C1-12CBD72295A2}"/>
              </a:ext>
            </a:extLst>
          </p:cNvPr>
          <p:cNvSpPr txBox="1"/>
          <p:nvPr/>
        </p:nvSpPr>
        <p:spPr>
          <a:xfrm>
            <a:off x="468555" y="4201190"/>
            <a:ext cx="229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would not be a pass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F3D15-17CD-3120-83FD-5E737616831A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99658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7A25F-C1B9-F440-8CD1-C33B56A4A67A}"/>
              </a:ext>
            </a:extLst>
          </p:cNvPr>
          <p:cNvSpPr txBox="1"/>
          <p:nvPr/>
        </p:nvSpPr>
        <p:spPr>
          <a:xfrm>
            <a:off x="0" y="0"/>
            <a:ext cx="1037122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Consequences of delay</a:t>
            </a:r>
          </a:p>
        </p:txBody>
      </p:sp>
      <p:pic>
        <p:nvPicPr>
          <p:cNvPr id="6" name="Picture 2" descr="Draft diagram of the carbon cycle.">
            <a:extLst>
              <a:ext uri="{FF2B5EF4-FFF2-40B4-BE49-F238E27FC236}">
                <a16:creationId xmlns:a16="http://schemas.microsoft.com/office/drawing/2014/main" id="{167A10B6-4D62-B443-A1EA-E55F73CC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0" y="1610659"/>
            <a:ext cx="5455023" cy="36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DD020-7EB7-2D44-ACEE-A6991D105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3"/>
          <a:stretch/>
        </p:blipFill>
        <p:spPr bwMode="auto">
          <a:xfrm>
            <a:off x="6490739" y="736831"/>
            <a:ext cx="4378231" cy="29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ED7863-3ED8-E541-8BD7-6412FD3F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39" y="3419482"/>
            <a:ext cx="4378231" cy="32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11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7A25F-C1B9-F440-8CD1-C33B56A4A67A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Consequences of incomplete decarbonization</a:t>
            </a:r>
          </a:p>
        </p:txBody>
      </p:sp>
      <p:pic>
        <p:nvPicPr>
          <p:cNvPr id="2" name="Picture 2" descr="Draft diagram of the carbon cycle.">
            <a:extLst>
              <a:ext uri="{FF2B5EF4-FFF2-40B4-BE49-F238E27FC236}">
                <a16:creationId xmlns:a16="http://schemas.microsoft.com/office/drawing/2014/main" id="{45ACEB1F-CEB6-EFB9-49F6-47CDDECE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0" y="1610659"/>
            <a:ext cx="5455023" cy="36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60549F8-FE68-800B-709A-99CCC6E4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93" y="1238460"/>
            <a:ext cx="5232879" cy="39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8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172B96-840F-B244-83EE-B2284592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2" y="1153942"/>
            <a:ext cx="5455023" cy="409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D5ACC-D2DA-B105-C9C1-BF63ED3F985E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Consequences of albedo tipping point happening at a lower temperature  </a:t>
            </a:r>
          </a:p>
        </p:txBody>
      </p:sp>
      <p:pic>
        <p:nvPicPr>
          <p:cNvPr id="5" name="Picture 2" descr="Draft diagram of the carbon cycle.">
            <a:extLst>
              <a:ext uri="{FF2B5EF4-FFF2-40B4-BE49-F238E27FC236}">
                <a16:creationId xmlns:a16="http://schemas.microsoft.com/office/drawing/2014/main" id="{06401E36-2294-CF1A-9ABB-7E3610CF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0" y="1610659"/>
            <a:ext cx="5455023" cy="36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0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4B07BF-DA7C-9A43-8491-187509A246C8}"/>
              </a:ext>
            </a:extLst>
          </p:cNvPr>
          <p:cNvSpPr txBox="1"/>
          <p:nvPr/>
        </p:nvSpPr>
        <p:spPr>
          <a:xfrm>
            <a:off x="1" y="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Methodology for exploring feedbacks: linear or nonlinear?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24806C-939A-7641-BE8F-1F007149D82A}"/>
              </a:ext>
            </a:extLst>
          </p:cNvPr>
          <p:cNvCxnSpPr/>
          <p:nvPr/>
        </p:nvCxnSpPr>
        <p:spPr>
          <a:xfrm>
            <a:off x="1565910" y="4663440"/>
            <a:ext cx="80581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BA685B-5A00-8A45-873C-4E9A75EEB712}"/>
              </a:ext>
            </a:extLst>
          </p:cNvPr>
          <p:cNvCxnSpPr>
            <a:cxnSpLocks/>
          </p:cNvCxnSpPr>
          <p:nvPr/>
        </p:nvCxnSpPr>
        <p:spPr>
          <a:xfrm flipV="1">
            <a:off x="1615077" y="2358571"/>
            <a:ext cx="0" cy="23048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E1834B-794D-CC42-9A24-FC81F15D7416}"/>
              </a:ext>
            </a:extLst>
          </p:cNvPr>
          <p:cNvSpPr txBox="1"/>
          <p:nvPr/>
        </p:nvSpPr>
        <p:spPr>
          <a:xfrm>
            <a:off x="3947886" y="5080000"/>
            <a:ext cx="44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5285F-DD45-FB41-B42E-33D03DB99A3D}"/>
              </a:ext>
            </a:extLst>
          </p:cNvPr>
          <p:cNvSpPr txBox="1"/>
          <p:nvPr/>
        </p:nvSpPr>
        <p:spPr>
          <a:xfrm rot="16200000">
            <a:off x="-1211942" y="1719943"/>
            <a:ext cx="44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018E32-D97D-9F4B-987C-EA5D3842A624}"/>
              </a:ext>
            </a:extLst>
          </p:cNvPr>
          <p:cNvSpPr/>
          <p:nvPr/>
        </p:nvSpPr>
        <p:spPr>
          <a:xfrm>
            <a:off x="1436914" y="4455886"/>
            <a:ext cx="348343" cy="36285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B76BF0-DC37-434C-8BBD-D2E434218D56}"/>
              </a:ext>
            </a:extLst>
          </p:cNvPr>
          <p:cNvSpPr/>
          <p:nvPr/>
        </p:nvSpPr>
        <p:spPr>
          <a:xfrm>
            <a:off x="2315029" y="3766458"/>
            <a:ext cx="348343" cy="36285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7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4B07BF-DA7C-9A43-8491-187509A246C8}"/>
              </a:ext>
            </a:extLst>
          </p:cNvPr>
          <p:cNvSpPr txBox="1"/>
          <p:nvPr/>
        </p:nvSpPr>
        <p:spPr>
          <a:xfrm>
            <a:off x="1" y="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Methodology for exploring feedbacks: linear or nonlinear?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24806C-939A-7641-BE8F-1F007149D82A}"/>
              </a:ext>
            </a:extLst>
          </p:cNvPr>
          <p:cNvCxnSpPr/>
          <p:nvPr/>
        </p:nvCxnSpPr>
        <p:spPr>
          <a:xfrm>
            <a:off x="1565910" y="4663440"/>
            <a:ext cx="80581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BA685B-5A00-8A45-873C-4E9A75EEB712}"/>
              </a:ext>
            </a:extLst>
          </p:cNvPr>
          <p:cNvCxnSpPr>
            <a:cxnSpLocks/>
          </p:cNvCxnSpPr>
          <p:nvPr/>
        </p:nvCxnSpPr>
        <p:spPr>
          <a:xfrm flipV="1">
            <a:off x="1615077" y="2358571"/>
            <a:ext cx="0" cy="23048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E1834B-794D-CC42-9A24-FC81F15D7416}"/>
              </a:ext>
            </a:extLst>
          </p:cNvPr>
          <p:cNvSpPr txBox="1"/>
          <p:nvPr/>
        </p:nvSpPr>
        <p:spPr>
          <a:xfrm>
            <a:off x="3947886" y="5080000"/>
            <a:ext cx="44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5285F-DD45-FB41-B42E-33D03DB99A3D}"/>
              </a:ext>
            </a:extLst>
          </p:cNvPr>
          <p:cNvSpPr txBox="1"/>
          <p:nvPr/>
        </p:nvSpPr>
        <p:spPr>
          <a:xfrm rot="16200000">
            <a:off x="-1211942" y="1719943"/>
            <a:ext cx="442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018E32-D97D-9F4B-987C-EA5D3842A624}"/>
              </a:ext>
            </a:extLst>
          </p:cNvPr>
          <p:cNvSpPr/>
          <p:nvPr/>
        </p:nvSpPr>
        <p:spPr>
          <a:xfrm>
            <a:off x="1436914" y="4455886"/>
            <a:ext cx="348343" cy="36285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B76BF0-DC37-434C-8BBD-D2E434218D56}"/>
              </a:ext>
            </a:extLst>
          </p:cNvPr>
          <p:cNvSpPr/>
          <p:nvPr/>
        </p:nvSpPr>
        <p:spPr>
          <a:xfrm>
            <a:off x="2475049" y="3639638"/>
            <a:ext cx="348343" cy="36285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2F17B9-6C79-DF40-8C37-B38EB7D34CE5}"/>
              </a:ext>
            </a:extLst>
          </p:cNvPr>
          <p:cNvSpPr/>
          <p:nvPr/>
        </p:nvSpPr>
        <p:spPr>
          <a:xfrm>
            <a:off x="3439523" y="2978694"/>
            <a:ext cx="348343" cy="36285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4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7A25F-C1B9-F440-8CD1-C33B56A4A67A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0DFA-746A-1A48-927C-B69F8A97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97555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3ACBC5F-B5C9-E645-B065-3FC00B41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864734"/>
            <a:ext cx="3732904" cy="370292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4DD6CA6-A2FF-2840-A581-701619133F2F}"/>
              </a:ext>
            </a:extLst>
          </p:cNvPr>
          <p:cNvSpPr/>
          <p:nvPr/>
        </p:nvSpPr>
        <p:spPr>
          <a:xfrm>
            <a:off x="1032735" y="1092553"/>
            <a:ext cx="2173045" cy="3442447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D2A26-6198-C348-A746-03DB41509640}"/>
              </a:ext>
            </a:extLst>
          </p:cNvPr>
          <p:cNvSpPr txBox="1"/>
          <p:nvPr/>
        </p:nvSpPr>
        <p:spPr>
          <a:xfrm>
            <a:off x="6288710" y="3583684"/>
            <a:ext cx="5502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CGIs except Cambio3.1 are due midnight this Friday night, for full credit.</a:t>
            </a:r>
          </a:p>
          <a:p>
            <a:endParaRPr lang="en-US" sz="2400" dirty="0"/>
          </a:p>
          <a:p>
            <a:r>
              <a:rPr lang="en-US" sz="2400" dirty="0"/>
              <a:t>Cambio3.1 is due Monday night, Nov. 14 for full credit.</a:t>
            </a:r>
          </a:p>
        </p:txBody>
      </p:sp>
    </p:spTree>
    <p:extLst>
      <p:ext uri="{BB962C8B-B14F-4D97-AF65-F5344CB8AC3E}">
        <p14:creationId xmlns:p14="http://schemas.microsoft.com/office/powerpoint/2010/main" val="291857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94DD6CA6-A2FF-2840-A581-701619133F2F}"/>
              </a:ext>
            </a:extLst>
          </p:cNvPr>
          <p:cNvSpPr/>
          <p:nvPr/>
        </p:nvSpPr>
        <p:spPr>
          <a:xfrm>
            <a:off x="1032735" y="1496023"/>
            <a:ext cx="2127863" cy="3063040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27F4B-183C-4149-AB14-5DFCA91B7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74"/>
          <a:stretch/>
        </p:blipFill>
        <p:spPr>
          <a:xfrm>
            <a:off x="2032000" y="3205621"/>
            <a:ext cx="3105905" cy="335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838CC-5DDE-C944-97F3-29C65E586AF9}"/>
              </a:ext>
            </a:extLst>
          </p:cNvPr>
          <p:cNvSpPr txBox="1"/>
          <p:nvPr/>
        </p:nvSpPr>
        <p:spPr>
          <a:xfrm>
            <a:off x="6764169" y="3732904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check your submissions on Canvas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1514D-0BEE-20AB-A8BB-1666183B4272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6D8786D-294C-C4A1-02F0-BAD20961A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67478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1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94DD6CA6-A2FF-2840-A581-701619133F2F}"/>
              </a:ext>
            </a:extLst>
          </p:cNvPr>
          <p:cNvSpPr/>
          <p:nvPr/>
        </p:nvSpPr>
        <p:spPr>
          <a:xfrm>
            <a:off x="1032735" y="1839558"/>
            <a:ext cx="2127863" cy="2611218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4DE97-4934-2D4B-855D-7A53A366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31" y="2780451"/>
            <a:ext cx="4291687" cy="39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D1E3D-5829-854A-8749-C57B7D96DEF0}"/>
              </a:ext>
            </a:extLst>
          </p:cNvPr>
          <p:cNvSpPr txBox="1"/>
          <p:nvPr/>
        </p:nvSpPr>
        <p:spPr>
          <a:xfrm>
            <a:off x="6721137" y="3429000"/>
            <a:ext cx="5133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I’d like you to update your research notebooks too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6C3B-2676-D5AE-A339-690CCE77BD99}"/>
              </a:ext>
            </a:extLst>
          </p:cNvPr>
          <p:cNvSpPr txBox="1"/>
          <p:nvPr/>
        </p:nvSpPr>
        <p:spPr>
          <a:xfrm>
            <a:off x="0" y="0"/>
            <a:ext cx="7659445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Assigning a grade for the course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5EB659F-2507-F3EE-18E9-3A24030DE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70862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41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328</Words>
  <Application>Microsoft Macintosh PowerPoint</Application>
  <PresentationFormat>Widescreen</PresentationFormat>
  <Paragraphs>134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36</cp:revision>
  <dcterms:created xsi:type="dcterms:W3CDTF">2021-11-12T15:32:19Z</dcterms:created>
  <dcterms:modified xsi:type="dcterms:W3CDTF">2022-11-10T18:51:56Z</dcterms:modified>
</cp:coreProperties>
</file>